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81" r:id="rId3"/>
    <p:sldMasterId id="2147483682" r:id="rId4"/>
    <p:sldMasterId id="2147483683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</p:sldIdLst>
  <p:sldSz cy="5143500" cx="9144000"/>
  <p:notesSz cx="6858000" cy="9144000"/>
  <p:embeddedFontLst>
    <p:embeddedFont>
      <p:font typeface="Nunito"/>
      <p:regular r:id="rId32"/>
      <p:bold r:id="rId33"/>
      <p:italic r:id="rId34"/>
      <p:boldItalic r:id="rId35"/>
    </p:embeddedFont>
    <p:embeddedFont>
      <p:font typeface="Maven Pro"/>
      <p:regular r:id="rId36"/>
      <p:bold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3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font" Target="fonts/Nunito-bold.fntdata"/><Relationship Id="rId10" Type="http://schemas.openxmlformats.org/officeDocument/2006/relationships/slide" Target="slides/slide4.xml"/><Relationship Id="rId32" Type="http://schemas.openxmlformats.org/officeDocument/2006/relationships/font" Target="fonts/Nunito-regular.fntdata"/><Relationship Id="rId13" Type="http://schemas.openxmlformats.org/officeDocument/2006/relationships/slide" Target="slides/slide7.xml"/><Relationship Id="rId35" Type="http://schemas.openxmlformats.org/officeDocument/2006/relationships/font" Target="fonts/Nunito-boldItalic.fntdata"/><Relationship Id="rId12" Type="http://schemas.openxmlformats.org/officeDocument/2006/relationships/slide" Target="slides/slide6.xml"/><Relationship Id="rId34" Type="http://schemas.openxmlformats.org/officeDocument/2006/relationships/font" Target="fonts/Nunito-italic.fntdata"/><Relationship Id="rId15" Type="http://schemas.openxmlformats.org/officeDocument/2006/relationships/slide" Target="slides/slide9.xml"/><Relationship Id="rId37" Type="http://schemas.openxmlformats.org/officeDocument/2006/relationships/font" Target="fonts/MavenPro-bold.fntdata"/><Relationship Id="rId14" Type="http://schemas.openxmlformats.org/officeDocument/2006/relationships/slide" Target="slides/slide8.xml"/><Relationship Id="rId36" Type="http://schemas.openxmlformats.org/officeDocument/2006/relationships/font" Target="fonts/MavenPro-regular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youtube.com/watch?v=NVrxB9TomJM" TargetMode="Externa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3690b1fc95_0_7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" name="Google Shape;589;g3690b1fc95_0_7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https://techxplore.com/news/2018-02-google-ai-heart-disease-pictures.html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3acbc400d2_0_10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4" name="Google Shape;644;g3acbc400d2_0_10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https://www.youtube.com/watch?v=NVrxB9TomJM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4fdf98dca9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1" name="Google Shape;651;g4fdf98dca9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4fdf98dca9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7" name="Google Shape;657;g4fdf98dca9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g4fdf98dca9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2" name="Google Shape;662;g4fdf98dca9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g4fdf98dca9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8" name="Google Shape;668;g4fdf98dca9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g4fdf98dca9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3" name="Google Shape;673;g4fdf98dca9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g4fdf98dca9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8" name="Google Shape;678;g4fdf98dca9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g4fdf98dca9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4" name="Google Shape;684;g4fdf98dca9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g4fdf98dca9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9" name="Google Shape;689;g4fdf98dca9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g4fdf98dca9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5" name="Google Shape;695;g4fdf98dca9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4fdf98dca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6" name="Google Shape;596;g4fdf98dca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4fdf98dca9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" name="Google Shape;700;g4fdf98dca9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g4fdf98dca9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5" name="Google Shape;705;g4fdf98dca9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3acbc400d2_0_10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Google Shape;710;g3acbc400d2_0_10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g4fdf98dca9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5" name="Google Shape;715;g4fdf98dca9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g4fdf98dca9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1" name="Google Shape;721;g4fdf98dca9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g2fc34d6e67_0_5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6" name="Google Shape;726;g2fc34d6e67_0_5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4fdf98dca9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Google Shape;603;g4fdf98dca9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4fdf98dca9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9" name="Google Shape;609;g4fdf98dca9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4fdf98dca9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5" name="Google Shape;615;g4fdf98dca9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4fdf98dca9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0" name="Google Shape;620;g4fdf98dca9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4fdf98dca9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5" name="Google Shape;625;g4fdf98dca9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g4fdf98dca9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1" name="Google Shape;631;g4fdf98dca9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g4fdf98dca9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7" name="Google Shape;637;g4fdf98dca9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accent3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fmla="val 8244818" name="adj1"/>
                  <a:gd fmla="val 16246175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fmla="val 8801158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fmla="val 1255410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" name="Google Shape;46;p2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2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accent3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68" name="Google Shape;268;p11"/>
          <p:cNvSpPr txBox="1"/>
          <p:nvPr>
            <p:ph hasCustomPrompt="1"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0" name="Google Shape;270;p1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79" name="Google Shape;279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80" name="Google Shape;280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83" name="Google Shape;283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6" name="Google Shape;286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87" name="Google Shape;287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90" name="Google Shape;290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1" name="Google Shape;291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2" name="Google Shape;292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95" name="Google Shape;295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8" name="Google Shape;298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9" name="Google Shape;299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2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2" name="Google Shape;302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2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06" name="Google Shape;306;p2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07" name="Google Shape;307;p2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8" name="Google Shape;308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2" name="Google Shape;82;p3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p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2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11" name="Google Shape;311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2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4" name="Google Shape;314;p2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5" name="Google Shape;315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accent3"/>
        </a:solidFill>
      </p:bgPr>
    </p:bg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4" name="Google Shape;324;p26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325" name="Google Shape;325;p26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326" name="Google Shape;326;p26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7" name="Google Shape;327;p26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28" name="Google Shape;328;p26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329" name="Google Shape;329;p26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0" name="Google Shape;330;p26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1" name="Google Shape;331;p26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32" name="Google Shape;332;p26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333" name="Google Shape;333;p26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4" name="Google Shape;334;p26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5" name="Google Shape;335;p26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6" name="Google Shape;336;p26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37" name="Google Shape;337;p26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338" name="Google Shape;338;p26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9" name="Google Shape;339;p26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0" name="Google Shape;340;p26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1" name="Google Shape;341;p26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2" name="Google Shape;342;p26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343" name="Google Shape;343;p26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44" name="Google Shape;344;p26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26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46" name="Google Shape;346;p26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47" name="Google Shape;347;p26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8" name="Google Shape;348;p26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fmla="val 8244818" name="adj1"/>
                  <a:gd fmla="val 16246175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9" name="Google Shape;349;p26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50" name="Google Shape;350;p26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51" name="Google Shape;351;p26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52" name="Google Shape;352;p26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3" name="Google Shape;353;p26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54" name="Google Shape;354;p26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26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26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fmla="val 8801158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26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26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fmla="val 1255410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26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0" name="Google Shape;360;p26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1" name="Google Shape;361;p26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2" name="Google Shape;362;p2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4" name="Google Shape;364;p27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365" name="Google Shape;365;p27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366" name="Google Shape;366;p27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7" name="Google Shape;367;p27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68" name="Google Shape;368;p27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369" name="Google Shape;369;p27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0" name="Google Shape;370;p27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1" name="Google Shape;371;p27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72" name="Google Shape;372;p27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373" name="Google Shape;373;p27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4" name="Google Shape;374;p27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5" name="Google Shape;375;p27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6" name="Google Shape;376;p27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377" name="Google Shape;377;p27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378" name="Google Shape;378;p27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379" name="Google Shape;379;p27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0" name="Google Shape;380;p27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81" name="Google Shape;381;p27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382" name="Google Shape;382;p27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3" name="Google Shape;383;p27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4" name="Google Shape;384;p27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85" name="Google Shape;385;p27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386" name="Google Shape;386;p27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7" name="Google Shape;387;p27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8" name="Google Shape;388;p27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9" name="Google Shape;389;p27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90" name="Google Shape;390;p27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391" name="Google Shape;391;p27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2" name="Google Shape;392;p27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3" name="Google Shape;393;p27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4" name="Google Shape;394;p27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5" name="Google Shape;395;p27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396" name="Google Shape;396;p27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7" name="Google Shape;397;p2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9" name="Google Shape;399;p28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400" name="Google Shape;400;p28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28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2" name="Google Shape;402;p2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3" name="Google Shape;403;p28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04" name="Google Shape;404;p2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6" name="Google Shape;406;p2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407" name="Google Shape;407;p2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2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9" name="Google Shape;409;p29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10" name="Google Shape;410;p29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11" name="Google Shape;411;p29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12" name="Google Shape;412;p2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4" name="Google Shape;414;p30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415" name="Google Shape;415;p3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3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7" name="Google Shape;417;p30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18" name="Google Shape;418;p3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0" name="Google Shape;420;p31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421" name="Google Shape;421;p31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31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3" name="Google Shape;423;p31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24" name="Google Shape;424;p31"/>
          <p:cNvSpPr txBox="1"/>
          <p:nvPr>
            <p:ph idx="1" type="body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25" name="Google Shape;425;p3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dk1"/>
        </a:solidFill>
      </p:bgPr>
    </p:bg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7" name="Google Shape;427;p32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428" name="Google Shape;428;p32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429" name="Google Shape;429;p32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0" name="Google Shape;430;p32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1" name="Google Shape;431;p32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32" name="Google Shape;432;p32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433" name="Google Shape;433;p32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4" name="Google Shape;434;p32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5" name="Google Shape;435;p32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36" name="Google Shape;436;p32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437" name="Google Shape;437;p32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8" name="Google Shape;438;p32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439" name="Google Shape;439;p32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0" name="Google Shape;440;p3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9" name="Google Shape;89;p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0" name="Google Shape;90;p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2" name="Google Shape;442;p33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443" name="Google Shape;443;p33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33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5" name="Google Shape;445;p33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46" name="Google Shape;446;p33"/>
          <p:cNvSpPr txBox="1"/>
          <p:nvPr>
            <p:ph idx="1" type="subTitle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447" name="Google Shape;447;p33"/>
          <p:cNvSpPr txBox="1"/>
          <p:nvPr>
            <p:ph idx="2" type="body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48" name="Google Shape;448;p3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0" name="Google Shape;450;p34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451" name="Google Shape;451;p3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3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3" name="Google Shape;453;p34"/>
          <p:cNvSpPr txBox="1"/>
          <p:nvPr>
            <p:ph idx="1" type="body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454" name="Google Shape;454;p3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accent3"/>
        </a:solidFill>
      </p:bgPr>
    </p:bg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6" name="Google Shape;456;p35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457" name="Google Shape;457;p35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458" name="Google Shape;458;p35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9" name="Google Shape;459;p35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0" name="Google Shape;460;p35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1" name="Google Shape;461;p35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62" name="Google Shape;462;p35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463" name="Google Shape;463;p35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4" name="Google Shape;464;p35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5" name="Google Shape;465;p35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6" name="Google Shape;466;p35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7" name="Google Shape;467;p35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68" name="Google Shape;468;p35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469" name="Google Shape;469;p35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0" name="Google Shape;470;p35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1" name="Google Shape;471;p35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2" name="Google Shape;472;p35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73" name="Google Shape;473;p35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474" name="Google Shape;474;p35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5" name="Google Shape;475;p35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6" name="Google Shape;476;p35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77" name="Google Shape;477;p35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478" name="Google Shape;478;p35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9" name="Google Shape;479;p35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0" name="Google Shape;480;p35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1" name="Google Shape;481;p35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2" name="Google Shape;482;p35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83" name="Google Shape;483;p35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484" name="Google Shape;484;p35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5" name="Google Shape;485;p35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6" name="Google Shape;486;p35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7" name="Google Shape;487;p35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88" name="Google Shape;488;p35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489" name="Google Shape;489;p35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0" name="Google Shape;490;p35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1" name="Google Shape;491;p35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92" name="Google Shape;492;p35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493" name="Google Shape;493;p35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4" name="Google Shape;494;p35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5" name="Google Shape;495;p35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6" name="Google Shape;496;p35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7" name="Google Shape;497;p35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98" name="Google Shape;498;p35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499" name="Google Shape;499;p35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0" name="Google Shape;500;p35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1" name="Google Shape;501;p35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2" name="Google Shape;502;p35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03" name="Google Shape;503;p35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504" name="Google Shape;504;p35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5" name="Google Shape;505;p35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6" name="Google Shape;506;p35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7" name="Google Shape;507;p35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08" name="Google Shape;508;p35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509" name="Google Shape;509;p35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0" name="Google Shape;510;p35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1" name="Google Shape;511;p35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12" name="Google Shape;512;p35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513" name="Google Shape;513;p35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4" name="Google Shape;514;p35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5" name="Google Shape;515;p35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6" name="Google Shape;516;p35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17" name="Google Shape;517;p35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518" name="Google Shape;518;p35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9" name="Google Shape;519;p35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0" name="Google Shape;520;p35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1" name="Google Shape;521;p35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22" name="Google Shape;522;p35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523" name="Google Shape;523;p35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4" name="Google Shape;524;p35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5" name="Google Shape;525;p35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6" name="Google Shape;526;p35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7" name="Google Shape;527;p35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28" name="Google Shape;528;p35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529" name="Google Shape;529;p35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0" name="Google Shape;530;p35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1" name="Google Shape;531;p35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2" name="Google Shape;532;p35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33" name="Google Shape;533;p35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534" name="Google Shape;534;p35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5" name="Google Shape;535;p35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6" name="Google Shape;536;p35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37" name="Google Shape;537;p35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538" name="Google Shape;538;p35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9" name="Google Shape;539;p35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0" name="Google Shape;540;p35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1" name="Google Shape;541;p35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2" name="Google Shape;542;p35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543" name="Google Shape;543;p35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4" name="Google Shape;544;p35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5" name="Google Shape;545;p35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6" name="Google Shape;546;p35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7" name="Google Shape;547;p35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8" name="Google Shape;548;p35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549" name="Google Shape;549;p35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0" name="Google Shape;550;p35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1" name="Google Shape;551;p35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2" name="Google Shape;552;p35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53" name="Google Shape;553;p35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554" name="Google Shape;554;p35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5" name="Google Shape;555;p35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6" name="Google Shape;556;p35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57" name="Google Shape;557;p35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558" name="Google Shape;558;p35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9" name="Google Shape;559;p35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0" name="Google Shape;560;p35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1" name="Google Shape;561;p35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2" name="Google Shape;562;p35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63" name="Google Shape;563;p35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564" name="Google Shape;564;p35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5" name="Google Shape;565;p35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6" name="Google Shape;566;p35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7" name="Google Shape;567;p35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68" name="Google Shape;568;p35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569" name="Google Shape;569;p35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0" name="Google Shape;570;p35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1" name="Google Shape;571;p35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2" name="Google Shape;572;p35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73" name="Google Shape;573;p35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574" name="Google Shape;574;p35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5" name="Google Shape;575;p35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6" name="Google Shape;576;p35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77" name="Google Shape;577;p35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578" name="Google Shape;578;p35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9" name="Google Shape;579;p35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0" name="Google Shape;580;p35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1" name="Google Shape;581;p35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582" name="Google Shape;582;p35"/>
          <p:cNvSpPr txBox="1"/>
          <p:nvPr>
            <p:ph hasCustomPrompt="1"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3" name="Google Shape;583;p35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rtl="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4" name="Google Shape;584;p3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3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6" name="Google Shape;96;p5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7" name="Google Shape;97;p5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4" name="Google Shape;104;p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" name="Google Shape;109;p7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0" name="Google Shape;110;p7"/>
          <p:cNvSpPr txBox="1"/>
          <p:nvPr>
            <p:ph idx="1" type="body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1" name="Google Shape;111;p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dk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5" name="Google Shape;125;p8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" name="Google Shape;131;p9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2" name="Google Shape;132;p9"/>
          <p:cNvSpPr txBox="1"/>
          <p:nvPr>
            <p:ph idx="1" type="subTitle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3" name="Google Shape;133;p9"/>
          <p:cNvSpPr txBox="1"/>
          <p:nvPr>
            <p:ph idx="2" type="body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" name="Google Shape;139;p10"/>
          <p:cNvSpPr txBox="1"/>
          <p:nvPr>
            <p:ph idx="1" type="body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40" name="Google Shape;140;p1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1.xml"/><Relationship Id="rId13" Type="http://schemas.openxmlformats.org/officeDocument/2006/relationships/theme" Target="../theme/theme4.xml"/><Relationship Id="rId12" Type="http://schemas.openxmlformats.org/officeDocument/2006/relationships/slideLayout" Target="../slideLayouts/slideLayout33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23.xml"/><Relationship Id="rId3" Type="http://schemas.openxmlformats.org/officeDocument/2006/relationships/slideLayout" Target="../slideLayouts/slideLayout24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oment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75" name="Google Shape;275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76" name="Google Shape;276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omentum">
    <p:bg>
      <p:bgPr>
        <a:solidFill>
          <a:schemeClr val="lt1"/>
        </a:solidFill>
      </p:bgPr>
    </p:bg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320" name="Google Shape;320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9845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29845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321" name="Google Shape;321;p2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22" name="Google Shape;322;p25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jpg"/><Relationship Id="rId4" Type="http://schemas.openxmlformats.org/officeDocument/2006/relationships/image" Target="../media/image5.jpg"/><Relationship Id="rId5" Type="http://schemas.openxmlformats.org/officeDocument/2006/relationships/image" Target="../media/image7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9.png"/><Relationship Id="rId4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1" name="Google Shape;59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92" name="Google Shape;592;p37"/>
          <p:cNvSpPr txBox="1"/>
          <p:nvPr/>
        </p:nvSpPr>
        <p:spPr>
          <a:xfrm>
            <a:off x="660450" y="763550"/>
            <a:ext cx="6373800" cy="18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rgbClr val="04E499"/>
                </a:solidFill>
                <a:latin typeface="Maven Pro"/>
                <a:ea typeface="Maven Pro"/>
                <a:cs typeface="Maven Pro"/>
                <a:sym typeface="Maven Pro"/>
              </a:rPr>
              <a:t>Wecome to Evolve Machine Learners</a:t>
            </a:r>
            <a:endParaRPr b="1" sz="6000">
              <a:solidFill>
                <a:srgbClr val="04E499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593" name="Google Shape;593;p37"/>
          <p:cNvSpPr txBox="1"/>
          <p:nvPr>
            <p:ph idx="4294967295" type="subTitle"/>
          </p:nvPr>
        </p:nvSpPr>
        <p:spPr>
          <a:xfrm>
            <a:off x="771975" y="3588875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E04F5F"/>
                </a:solidFill>
              </a:rPr>
              <a:t>Evolve Machine Learners</a:t>
            </a:r>
            <a:endParaRPr>
              <a:solidFill>
                <a:srgbClr val="E04F5F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6" name="Google Shape;646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3656067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51549" y="1814900"/>
            <a:ext cx="4343050" cy="304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8" name="Google Shape;648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51550" y="152400"/>
            <a:ext cx="4888026" cy="1982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47"/>
          <p:cNvSpPr txBox="1"/>
          <p:nvPr>
            <p:ph idx="4294967295" type="title"/>
          </p:nvPr>
        </p:nvSpPr>
        <p:spPr>
          <a:xfrm>
            <a:off x="787300" y="426400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Typical Machine Learning Steps 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654" name="Google Shape;654;p47"/>
          <p:cNvSpPr txBox="1"/>
          <p:nvPr>
            <p:ph idx="4294967295" type="body"/>
          </p:nvPr>
        </p:nvSpPr>
        <p:spPr>
          <a:xfrm>
            <a:off x="787300" y="11435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Maven Pro"/>
              <a:buChar char="●"/>
            </a:pPr>
            <a:r>
              <a:rPr lang="en" sz="2000">
                <a:latin typeface="Maven Pro"/>
                <a:ea typeface="Maven Pro"/>
                <a:cs typeface="Maven Pro"/>
                <a:sym typeface="Maven Pro"/>
              </a:rPr>
              <a:t>The </a:t>
            </a:r>
            <a:r>
              <a:rPr b="1" lang="en" sz="2000">
                <a:latin typeface="Maven Pro"/>
                <a:ea typeface="Maven Pro"/>
                <a:cs typeface="Maven Pro"/>
                <a:sym typeface="Maven Pro"/>
              </a:rPr>
              <a:t>data</a:t>
            </a:r>
            <a:r>
              <a:rPr lang="en" sz="2000">
                <a:latin typeface="Maven Pro"/>
                <a:ea typeface="Maven Pro"/>
                <a:cs typeface="Maven Pro"/>
                <a:sym typeface="Maven Pro"/>
              </a:rPr>
              <a:t> to learn</a:t>
            </a:r>
            <a:endParaRPr sz="2000">
              <a:latin typeface="Maven Pro"/>
              <a:ea typeface="Maven Pro"/>
              <a:cs typeface="Maven Pro"/>
              <a:sym typeface="Maven Pr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Maven Pro"/>
              <a:buChar char="●"/>
            </a:pPr>
            <a:r>
              <a:rPr b="1" lang="en" sz="2000">
                <a:latin typeface="Maven Pro"/>
                <a:ea typeface="Maven Pro"/>
                <a:cs typeface="Maven Pro"/>
                <a:sym typeface="Maven Pro"/>
              </a:rPr>
              <a:t>Model</a:t>
            </a:r>
            <a:r>
              <a:rPr lang="en" sz="2000">
                <a:latin typeface="Maven Pro"/>
                <a:ea typeface="Maven Pro"/>
                <a:cs typeface="Maven Pro"/>
                <a:sym typeface="Maven Pro"/>
              </a:rPr>
              <a:t> to transform the data</a:t>
            </a:r>
            <a:endParaRPr sz="2000">
              <a:latin typeface="Maven Pro"/>
              <a:ea typeface="Maven Pro"/>
              <a:cs typeface="Maven Pro"/>
              <a:sym typeface="Maven Pr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Maven Pro"/>
              <a:buChar char="●"/>
            </a:pPr>
            <a:r>
              <a:rPr b="1" lang="en" sz="2000">
                <a:latin typeface="Maven Pro"/>
                <a:ea typeface="Maven Pro"/>
                <a:cs typeface="Maven Pro"/>
                <a:sym typeface="Maven Pro"/>
              </a:rPr>
              <a:t>Loss</a:t>
            </a:r>
            <a:r>
              <a:rPr lang="en" sz="2000">
                <a:latin typeface="Maven Pro"/>
                <a:ea typeface="Maven Pro"/>
                <a:cs typeface="Maven Pro"/>
                <a:sym typeface="Maven Pro"/>
              </a:rPr>
              <a:t> function measure the </a:t>
            </a:r>
            <a:r>
              <a:rPr i="1" lang="en" sz="2000">
                <a:latin typeface="Maven Pro"/>
                <a:ea typeface="Maven Pro"/>
                <a:cs typeface="Maven Pro"/>
                <a:sym typeface="Maven Pro"/>
              </a:rPr>
              <a:t>badness</a:t>
            </a:r>
            <a:r>
              <a:rPr lang="en" sz="2000">
                <a:latin typeface="Maven Pro"/>
                <a:ea typeface="Maven Pro"/>
                <a:cs typeface="Maven Pro"/>
                <a:sym typeface="Maven Pro"/>
              </a:rPr>
              <a:t> of model</a:t>
            </a:r>
            <a:endParaRPr sz="2000">
              <a:latin typeface="Maven Pro"/>
              <a:ea typeface="Maven Pro"/>
              <a:cs typeface="Maven Pro"/>
              <a:sym typeface="Maven Pr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Maven Pro"/>
              <a:buChar char="●"/>
            </a:pPr>
            <a:r>
              <a:rPr b="1" lang="en" sz="2000">
                <a:latin typeface="Maven Pro"/>
                <a:ea typeface="Maven Pro"/>
                <a:cs typeface="Maven Pro"/>
                <a:sym typeface="Maven Pro"/>
              </a:rPr>
              <a:t>Algorithm</a:t>
            </a:r>
            <a:r>
              <a:rPr lang="en" sz="2000">
                <a:latin typeface="Maven Pro"/>
                <a:ea typeface="Maven Pro"/>
                <a:cs typeface="Maven Pro"/>
                <a:sym typeface="Maven Pro"/>
              </a:rPr>
              <a:t> to adjust model’s parameters to minize the loss</a:t>
            </a:r>
            <a:endParaRPr sz="2000"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000"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48"/>
          <p:cNvSpPr txBox="1"/>
          <p:nvPr/>
        </p:nvSpPr>
        <p:spPr>
          <a:xfrm>
            <a:off x="518550" y="889800"/>
            <a:ext cx="8106900" cy="351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800">
                <a:solidFill>
                  <a:srgbClr val="E04F5F"/>
                </a:solidFill>
                <a:latin typeface="Maven Pro"/>
                <a:ea typeface="Maven Pro"/>
                <a:cs typeface="Maven Pro"/>
                <a:sym typeface="Maven Pro"/>
              </a:rPr>
              <a:t>Types of Learning</a:t>
            </a:r>
            <a:endParaRPr b="1" sz="3800">
              <a:solidFill>
                <a:srgbClr val="E04F5F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800">
              <a:solidFill>
                <a:srgbClr val="E04F5F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5143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Maven Pro"/>
              <a:buChar char="●"/>
            </a:pPr>
            <a:r>
              <a:rPr lang="en" sz="45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Supervised Learning</a:t>
            </a:r>
            <a:endParaRPr sz="4500"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5143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Maven Pro"/>
              <a:buChar char="●"/>
            </a:pPr>
            <a:r>
              <a:rPr lang="en" sz="45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Unsupervised Learning</a:t>
            </a:r>
            <a:endParaRPr sz="4500"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5143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Maven Pro"/>
              <a:buChar char="●"/>
            </a:pPr>
            <a:r>
              <a:rPr lang="en" sz="45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Reinforcement Learning</a:t>
            </a:r>
            <a:endParaRPr sz="3000"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4" name="Google Shape;664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50125" y="1480025"/>
            <a:ext cx="2209800" cy="2066925"/>
          </a:xfrm>
          <a:prstGeom prst="rect">
            <a:avLst/>
          </a:prstGeom>
          <a:noFill/>
          <a:ln>
            <a:noFill/>
          </a:ln>
        </p:spPr>
      </p:pic>
      <p:sp>
        <p:nvSpPr>
          <p:cNvPr id="665" name="Google Shape;665;p49"/>
          <p:cNvSpPr txBox="1"/>
          <p:nvPr>
            <p:ph idx="4294967295" type="title"/>
          </p:nvPr>
        </p:nvSpPr>
        <p:spPr>
          <a:xfrm>
            <a:off x="939775" y="263700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Supervised Learning 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0" name="Google Shape;670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275" y="819525"/>
            <a:ext cx="8839201" cy="32187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5" name="Google Shape;675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1713" y="348200"/>
            <a:ext cx="7200574" cy="4571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52"/>
          <p:cNvSpPr txBox="1"/>
          <p:nvPr>
            <p:ph idx="4294967295" type="title"/>
          </p:nvPr>
        </p:nvSpPr>
        <p:spPr>
          <a:xfrm>
            <a:off x="939775" y="263700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Unsupervised</a:t>
            </a:r>
            <a:r>
              <a:rPr lang="en"/>
              <a:t> Learning </a:t>
            </a:r>
            <a:endParaRPr/>
          </a:p>
        </p:txBody>
      </p:sp>
      <p:pic>
        <p:nvPicPr>
          <p:cNvPr id="681" name="Google Shape;681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6900" y="1456225"/>
            <a:ext cx="4245850" cy="273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" name="Google Shape;686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225" y="516500"/>
            <a:ext cx="8362101" cy="3992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54"/>
          <p:cNvSpPr txBox="1"/>
          <p:nvPr>
            <p:ph idx="4294967295" type="title"/>
          </p:nvPr>
        </p:nvSpPr>
        <p:spPr>
          <a:xfrm>
            <a:off x="939775" y="2339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Reinforcement</a:t>
            </a:r>
            <a:r>
              <a:rPr lang="en"/>
              <a:t> Learning </a:t>
            </a:r>
            <a:endParaRPr/>
          </a:p>
        </p:txBody>
      </p:sp>
      <p:pic>
        <p:nvPicPr>
          <p:cNvPr id="692" name="Google Shape;692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2100" y="999325"/>
            <a:ext cx="3698501" cy="3575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7" name="Google Shape;697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9975" y="182850"/>
            <a:ext cx="6771458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8" name="Google Shape;59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7575" y="1230975"/>
            <a:ext cx="2200550" cy="2203425"/>
          </a:xfrm>
          <a:prstGeom prst="rect">
            <a:avLst/>
          </a:prstGeom>
          <a:noFill/>
          <a:ln>
            <a:noFill/>
          </a:ln>
        </p:spPr>
      </p:pic>
      <p:sp>
        <p:nvSpPr>
          <p:cNvPr id="599" name="Google Shape;599;p38"/>
          <p:cNvSpPr txBox="1"/>
          <p:nvPr/>
        </p:nvSpPr>
        <p:spPr>
          <a:xfrm>
            <a:off x="3739275" y="690800"/>
            <a:ext cx="3850500" cy="38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Maven Pro"/>
              <a:buChar char="●"/>
            </a:pPr>
            <a:r>
              <a:rPr lang="en" sz="1900">
                <a:latin typeface="Maven Pro"/>
                <a:ea typeface="Maven Pro"/>
                <a:cs typeface="Maven Pro"/>
                <a:sym typeface="Maven Pro"/>
              </a:rPr>
              <a:t>Education:</a:t>
            </a:r>
            <a:endParaRPr sz="1900">
              <a:latin typeface="Maven Pro"/>
              <a:ea typeface="Maven Pro"/>
              <a:cs typeface="Maven Pro"/>
              <a:sym typeface="Maven Pro"/>
            </a:endParaRPr>
          </a:p>
          <a:p>
            <a:pPr indent="-330200" lvl="0" marL="742950" rtl="0" algn="l">
              <a:spcBef>
                <a:spcPts val="0"/>
              </a:spcBef>
              <a:spcAft>
                <a:spcPts val="0"/>
              </a:spcAft>
              <a:buSzPts val="1600"/>
              <a:buFont typeface="Maven Pro"/>
              <a:buChar char="-"/>
            </a:pPr>
            <a:r>
              <a:rPr lang="en" sz="1600">
                <a:latin typeface="Maven Pro"/>
                <a:ea typeface="Maven Pro"/>
                <a:cs typeface="Maven Pro"/>
                <a:sym typeface="Maven Pro"/>
              </a:rPr>
              <a:t>Oceanography ITB</a:t>
            </a:r>
            <a:endParaRPr sz="1600">
              <a:latin typeface="Maven Pro"/>
              <a:ea typeface="Maven Pro"/>
              <a:cs typeface="Maven Pro"/>
              <a:sym typeface="Maven Pro"/>
            </a:endParaRPr>
          </a:p>
          <a:p>
            <a:pPr indent="-330200" lvl="0" marL="742950" rtl="0" algn="l">
              <a:spcBef>
                <a:spcPts val="0"/>
              </a:spcBef>
              <a:spcAft>
                <a:spcPts val="0"/>
              </a:spcAft>
              <a:buSzPts val="1600"/>
              <a:buFont typeface="Maven Pro"/>
              <a:buChar char="-"/>
            </a:pPr>
            <a:r>
              <a:rPr lang="en" sz="1600">
                <a:latin typeface="Maven Pro"/>
                <a:ea typeface="Maven Pro"/>
                <a:cs typeface="Maven Pro"/>
                <a:sym typeface="Maven Pro"/>
              </a:rPr>
              <a:t>Geophysics ITB </a:t>
            </a:r>
            <a:endParaRPr sz="1600">
              <a:latin typeface="Maven Pro"/>
              <a:ea typeface="Maven Pro"/>
              <a:cs typeface="Maven Pro"/>
              <a:sym typeface="Maven Pro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Maven Pro"/>
              <a:buChar char="●"/>
            </a:pPr>
            <a:r>
              <a:rPr lang="en" sz="1900">
                <a:latin typeface="Maven Pro"/>
                <a:ea typeface="Maven Pro"/>
                <a:cs typeface="Maven Pro"/>
                <a:sym typeface="Maven Pro"/>
              </a:rPr>
              <a:t>Jobs</a:t>
            </a:r>
            <a:r>
              <a:rPr lang="en" sz="1900">
                <a:latin typeface="Maven Pro"/>
                <a:ea typeface="Maven Pro"/>
                <a:cs typeface="Maven Pro"/>
                <a:sym typeface="Maven Pro"/>
              </a:rPr>
              <a:t>:</a:t>
            </a:r>
            <a:endParaRPr sz="1900">
              <a:latin typeface="Maven Pro"/>
              <a:ea typeface="Maven Pro"/>
              <a:cs typeface="Maven Pro"/>
              <a:sym typeface="Maven Pro"/>
            </a:endParaRPr>
          </a:p>
          <a:p>
            <a:pPr indent="-330200" lvl="0" marL="742950" rtl="0" algn="l">
              <a:spcBef>
                <a:spcPts val="0"/>
              </a:spcBef>
              <a:spcAft>
                <a:spcPts val="0"/>
              </a:spcAft>
              <a:buSzPts val="1600"/>
              <a:buFont typeface="Maven Pro"/>
              <a:buChar char="-"/>
            </a:pPr>
            <a:r>
              <a:rPr lang="en" sz="1600">
                <a:latin typeface="Maven Pro"/>
                <a:ea typeface="Maven Pro"/>
                <a:cs typeface="Maven Pro"/>
                <a:sym typeface="Maven Pro"/>
              </a:rPr>
              <a:t>Field Engineer (Oil &amp; Gas) at Quihandika</a:t>
            </a:r>
            <a:endParaRPr sz="1600">
              <a:latin typeface="Maven Pro"/>
              <a:ea typeface="Maven Pro"/>
              <a:cs typeface="Maven Pro"/>
              <a:sym typeface="Maven Pro"/>
            </a:endParaRPr>
          </a:p>
          <a:p>
            <a:pPr indent="-330200" lvl="0" marL="742950" rtl="0" algn="l">
              <a:spcBef>
                <a:spcPts val="0"/>
              </a:spcBef>
              <a:spcAft>
                <a:spcPts val="0"/>
              </a:spcAft>
              <a:buSzPts val="1600"/>
              <a:buFont typeface="Maven Pro"/>
              <a:buChar char="-"/>
            </a:pPr>
            <a:r>
              <a:rPr lang="en" sz="1600">
                <a:latin typeface="Maven Pro"/>
                <a:ea typeface="Maven Pro"/>
                <a:cs typeface="Maven Pro"/>
                <a:sym typeface="Maven Pro"/>
              </a:rPr>
              <a:t>Freelance Geophysicist</a:t>
            </a:r>
            <a:endParaRPr sz="1600">
              <a:latin typeface="Maven Pro"/>
              <a:ea typeface="Maven Pro"/>
              <a:cs typeface="Maven Pro"/>
              <a:sym typeface="Maven Pro"/>
            </a:endParaRPr>
          </a:p>
          <a:p>
            <a:pPr indent="-330200" lvl="0" marL="742950" rtl="0" algn="l">
              <a:spcBef>
                <a:spcPts val="0"/>
              </a:spcBef>
              <a:spcAft>
                <a:spcPts val="0"/>
              </a:spcAft>
              <a:buSzPts val="1600"/>
              <a:buFont typeface="Maven Pro"/>
              <a:buChar char="-"/>
            </a:pPr>
            <a:r>
              <a:rPr lang="en" sz="1600">
                <a:latin typeface="Maven Pro"/>
                <a:ea typeface="Maven Pro"/>
                <a:cs typeface="Maven Pro"/>
                <a:sym typeface="Maven Pro"/>
              </a:rPr>
              <a:t>Data Scientist at Aisensum </a:t>
            </a:r>
            <a:endParaRPr sz="1600">
              <a:latin typeface="Maven Pro"/>
              <a:ea typeface="Maven Pro"/>
              <a:cs typeface="Maven Pro"/>
              <a:sym typeface="Maven Pro"/>
            </a:endParaRPr>
          </a:p>
          <a:p>
            <a:pPr indent="-330200" lvl="0" marL="742950" rtl="0" algn="l">
              <a:spcBef>
                <a:spcPts val="0"/>
              </a:spcBef>
              <a:spcAft>
                <a:spcPts val="0"/>
              </a:spcAft>
              <a:buSzPts val="1600"/>
              <a:buFont typeface="Maven Pro"/>
              <a:buChar char="-"/>
            </a:pPr>
            <a:r>
              <a:rPr lang="en" sz="1600">
                <a:latin typeface="Maven Pro"/>
                <a:ea typeface="Maven Pro"/>
                <a:cs typeface="Maven Pro"/>
                <a:sym typeface="Maven Pro"/>
              </a:rPr>
              <a:t>Data Scientist at Pomona</a:t>
            </a:r>
            <a:endParaRPr sz="1600">
              <a:latin typeface="Maven Pro"/>
              <a:ea typeface="Maven Pro"/>
              <a:cs typeface="Maven Pro"/>
              <a:sym typeface="Maven Pro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Maven Pro"/>
              <a:buChar char="●"/>
            </a:pPr>
            <a:r>
              <a:rPr lang="en" sz="1900">
                <a:latin typeface="Maven Pro"/>
                <a:ea typeface="Maven Pro"/>
                <a:cs typeface="Maven Pro"/>
                <a:sym typeface="Maven Pro"/>
              </a:rPr>
              <a:t>Website:</a:t>
            </a:r>
            <a:endParaRPr sz="1900">
              <a:latin typeface="Maven Pro"/>
              <a:ea typeface="Maven Pro"/>
              <a:cs typeface="Maven Pro"/>
              <a:sym typeface="Maven Pro"/>
            </a:endParaRPr>
          </a:p>
          <a:p>
            <a:pPr indent="-330200" lvl="0" marL="742950" rtl="0" algn="l">
              <a:spcBef>
                <a:spcPts val="0"/>
              </a:spcBef>
              <a:spcAft>
                <a:spcPts val="0"/>
              </a:spcAft>
              <a:buSzPts val="1600"/>
              <a:buFont typeface="Maven Pro"/>
              <a:buChar char="-"/>
            </a:pPr>
            <a:r>
              <a:rPr lang="en" sz="1600">
                <a:latin typeface="Maven Pro"/>
                <a:ea typeface="Maven Pro"/>
                <a:cs typeface="Maven Pro"/>
                <a:sym typeface="Maven Pro"/>
              </a:rPr>
              <a:t>https://github.com/satriawadhipurusa</a:t>
            </a:r>
            <a:endParaRPr sz="1600"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600" name="Google Shape;600;p38"/>
          <p:cNvSpPr txBox="1"/>
          <p:nvPr/>
        </p:nvSpPr>
        <p:spPr>
          <a:xfrm>
            <a:off x="2831900" y="89200"/>
            <a:ext cx="42963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E04F5F"/>
                </a:solidFill>
                <a:latin typeface="Maven Pro"/>
                <a:ea typeface="Maven Pro"/>
                <a:cs typeface="Maven Pro"/>
                <a:sym typeface="Maven Pro"/>
              </a:rPr>
              <a:t>Background</a:t>
            </a:r>
            <a:endParaRPr b="1" sz="3000">
              <a:solidFill>
                <a:srgbClr val="E04F5F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2" name="Google Shape;702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5625" y="202625"/>
            <a:ext cx="6917549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7" name="Google Shape;707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6750" y="564900"/>
            <a:ext cx="7652125" cy="435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58"/>
          <p:cNvSpPr txBox="1"/>
          <p:nvPr/>
        </p:nvSpPr>
        <p:spPr>
          <a:xfrm>
            <a:off x="518550" y="889800"/>
            <a:ext cx="8106900" cy="351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800">
                <a:solidFill>
                  <a:srgbClr val="E04F5F"/>
                </a:solidFill>
                <a:latin typeface="Maven Pro"/>
                <a:ea typeface="Maven Pro"/>
                <a:cs typeface="Maven Pro"/>
                <a:sym typeface="Maven Pro"/>
              </a:rPr>
              <a:t>What is so special about AI?</a:t>
            </a:r>
            <a:endParaRPr b="1" sz="3800">
              <a:solidFill>
                <a:srgbClr val="E04F5F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500">
                <a:solidFill>
                  <a:srgbClr val="04E499"/>
                </a:solidFill>
                <a:latin typeface="Maven Pro"/>
                <a:ea typeface="Maven Pro"/>
                <a:cs typeface="Maven Pro"/>
                <a:sym typeface="Maven Pro"/>
              </a:rPr>
              <a:t>AI</a:t>
            </a:r>
            <a:r>
              <a:rPr lang="en" sz="3000">
                <a:latin typeface="Maven Pro"/>
                <a:ea typeface="Maven Pro"/>
                <a:cs typeface="Maven Pro"/>
                <a:sym typeface="Maven Pro"/>
              </a:rPr>
              <a:t>→ Creates a positive feedback loop so we as humans can make better and better decisions...</a:t>
            </a:r>
            <a:endParaRPr sz="3000"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" name="Google Shape;717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8625" y="1162125"/>
            <a:ext cx="5008750" cy="3398575"/>
          </a:xfrm>
          <a:prstGeom prst="rect">
            <a:avLst/>
          </a:prstGeom>
          <a:noFill/>
          <a:ln>
            <a:noFill/>
          </a:ln>
        </p:spPr>
      </p:pic>
      <p:sp>
        <p:nvSpPr>
          <p:cNvPr id="718" name="Google Shape;718;p59"/>
          <p:cNvSpPr txBox="1"/>
          <p:nvPr/>
        </p:nvSpPr>
        <p:spPr>
          <a:xfrm>
            <a:off x="1406025" y="387375"/>
            <a:ext cx="65136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solidFill>
                  <a:srgbClr val="E04F5F"/>
                </a:solidFill>
                <a:latin typeface="Maven Pro"/>
                <a:ea typeface="Maven Pro"/>
                <a:cs typeface="Maven Pro"/>
                <a:sym typeface="Maven Pro"/>
              </a:rPr>
              <a:t>Where does ML fit in?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60"/>
          <p:cNvSpPr txBox="1"/>
          <p:nvPr/>
        </p:nvSpPr>
        <p:spPr>
          <a:xfrm>
            <a:off x="535125" y="289875"/>
            <a:ext cx="76410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Install miniconda</a:t>
            </a:r>
            <a:endParaRPr b="1" sz="2800"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Maven Pro"/>
              <a:buChar char="●"/>
            </a:pPr>
            <a:r>
              <a:rPr lang="en" sz="20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https://conda.io/en/latest/miniconda.html </a:t>
            </a:r>
            <a:endParaRPr sz="2000"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Maven Pro"/>
              <a:buChar char="●"/>
            </a:pPr>
            <a:r>
              <a:rPr lang="en" sz="20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“conda env create -f env_eml_pytorch.yml”</a:t>
            </a:r>
            <a:endParaRPr sz="2000"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Maven Pro"/>
              <a:buChar char="●"/>
            </a:pPr>
            <a:r>
              <a:rPr lang="en" sz="20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“conda list”</a:t>
            </a:r>
            <a:endParaRPr sz="2000"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Maven Pro"/>
              <a:buChar char="●"/>
            </a:pPr>
            <a:r>
              <a:rPr lang="en" sz="20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“conda env list”</a:t>
            </a:r>
            <a:endParaRPr sz="2000"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Maven Pro"/>
              <a:buChar char="-"/>
            </a:pPr>
            <a:r>
              <a:rPr lang="en" sz="20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base </a:t>
            </a:r>
            <a:endParaRPr sz="2000"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Maven Pro"/>
              <a:buChar char="-"/>
            </a:pPr>
            <a:r>
              <a:rPr lang="en" sz="20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eml_pytorch</a:t>
            </a:r>
            <a:endParaRPr sz="2000"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“activate eml_pytorch”</a:t>
            </a:r>
            <a:endParaRPr sz="2000"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“source activate eml_pytorch”</a:t>
            </a:r>
            <a:endParaRPr sz="2000"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61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9" name="Google Shape;729;p61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730" name="Google Shape;730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484" y="0"/>
            <a:ext cx="884903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5" name="Google Shape;60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0000" y="1295388"/>
            <a:ext cx="5524500" cy="3686175"/>
          </a:xfrm>
          <a:prstGeom prst="rect">
            <a:avLst/>
          </a:prstGeom>
          <a:noFill/>
          <a:ln>
            <a:noFill/>
          </a:ln>
        </p:spPr>
      </p:pic>
      <p:sp>
        <p:nvSpPr>
          <p:cNvPr id="606" name="Google Shape;606;p39"/>
          <p:cNvSpPr txBox="1"/>
          <p:nvPr/>
        </p:nvSpPr>
        <p:spPr>
          <a:xfrm>
            <a:off x="1370850" y="201375"/>
            <a:ext cx="7380900" cy="204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E04F5F"/>
                </a:solidFill>
                <a:latin typeface="Maven Pro"/>
                <a:ea typeface="Maven Pro"/>
                <a:cs typeface="Maven Pro"/>
                <a:sym typeface="Maven Pro"/>
              </a:rPr>
              <a:t>What is Machine Learning?</a:t>
            </a:r>
            <a:endParaRPr b="1" sz="3000">
              <a:solidFill>
                <a:srgbClr val="E04F5F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1" name="Google Shape;61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3625" y="248200"/>
            <a:ext cx="4829175" cy="3771900"/>
          </a:xfrm>
          <a:prstGeom prst="rect">
            <a:avLst/>
          </a:prstGeom>
          <a:noFill/>
          <a:ln>
            <a:noFill/>
          </a:ln>
        </p:spPr>
      </p:pic>
      <p:sp>
        <p:nvSpPr>
          <p:cNvPr id="612" name="Google Shape;612;p40"/>
          <p:cNvSpPr txBox="1"/>
          <p:nvPr/>
        </p:nvSpPr>
        <p:spPr>
          <a:xfrm>
            <a:off x="1494475" y="4081800"/>
            <a:ext cx="6542400" cy="8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Maven Pro"/>
                <a:ea typeface="Maven Pro"/>
                <a:cs typeface="Maven Pro"/>
                <a:sym typeface="Maven Pro"/>
              </a:rPr>
              <a:t>When a solutions works 100% of the time, NEVER USE MACHINE LEARNING</a:t>
            </a:r>
            <a:endParaRPr b="1" sz="2400"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7" name="Google Shape;617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453700"/>
            <a:ext cx="8839200" cy="41523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2" name="Google Shape;62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8900" y="265400"/>
            <a:ext cx="8472077" cy="4531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7" name="Google Shape;627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4100" y="281075"/>
            <a:ext cx="6852032" cy="2897813"/>
          </a:xfrm>
          <a:prstGeom prst="rect">
            <a:avLst/>
          </a:prstGeom>
          <a:noFill/>
          <a:ln>
            <a:noFill/>
          </a:ln>
        </p:spPr>
      </p:pic>
      <p:pic>
        <p:nvPicPr>
          <p:cNvPr id="628" name="Google Shape;628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95300" y="3353238"/>
            <a:ext cx="5676900" cy="151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44"/>
          <p:cNvSpPr txBox="1"/>
          <p:nvPr/>
        </p:nvSpPr>
        <p:spPr>
          <a:xfrm>
            <a:off x="408900" y="545200"/>
            <a:ext cx="84936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solidFill>
                  <a:srgbClr val="E04F5F"/>
                </a:solidFill>
                <a:latin typeface="Maven Pro"/>
                <a:ea typeface="Maven Pro"/>
                <a:cs typeface="Maven Pro"/>
                <a:sym typeface="Maven Pro"/>
              </a:rPr>
              <a:t>What are the use cases?</a:t>
            </a:r>
            <a:endParaRPr b="1"/>
          </a:p>
        </p:txBody>
      </p:sp>
      <p:sp>
        <p:nvSpPr>
          <p:cNvPr id="634" name="Google Shape;634;p44"/>
          <p:cNvSpPr txBox="1"/>
          <p:nvPr>
            <p:ph idx="4294967295" type="body"/>
          </p:nvPr>
        </p:nvSpPr>
        <p:spPr>
          <a:xfrm>
            <a:off x="572100" y="16098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Maven Pro"/>
              <a:buChar char="●"/>
            </a:pPr>
            <a:r>
              <a:rPr lang="en" sz="2000">
                <a:latin typeface="Maven Pro"/>
                <a:ea typeface="Maven Pro"/>
                <a:cs typeface="Maven Pro"/>
                <a:sym typeface="Maven Pro"/>
              </a:rPr>
              <a:t>Weather predictions </a:t>
            </a:r>
            <a:endParaRPr sz="2000">
              <a:latin typeface="Maven Pro"/>
              <a:ea typeface="Maven Pro"/>
              <a:cs typeface="Maven Pro"/>
              <a:sym typeface="Maven Pr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Maven Pro"/>
              <a:buChar char="●"/>
            </a:pPr>
            <a:r>
              <a:rPr lang="en" sz="2000">
                <a:latin typeface="Maven Pro"/>
                <a:ea typeface="Maven Pro"/>
                <a:cs typeface="Maven Pro"/>
                <a:sym typeface="Maven Pro"/>
              </a:rPr>
              <a:t>Identify Images/Object</a:t>
            </a:r>
            <a:endParaRPr sz="2000">
              <a:latin typeface="Maven Pro"/>
              <a:ea typeface="Maven Pro"/>
              <a:cs typeface="Maven Pro"/>
              <a:sym typeface="Maven Pr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Maven Pro"/>
              <a:buChar char="●"/>
            </a:pPr>
            <a:r>
              <a:rPr lang="en" sz="2000">
                <a:latin typeface="Maven Pro"/>
                <a:ea typeface="Maven Pro"/>
                <a:cs typeface="Maven Pro"/>
                <a:sym typeface="Maven Pro"/>
              </a:rPr>
              <a:t>Question-Answer free-form text</a:t>
            </a:r>
            <a:endParaRPr sz="2000">
              <a:latin typeface="Maven Pro"/>
              <a:ea typeface="Maven Pro"/>
              <a:cs typeface="Maven Pro"/>
              <a:sym typeface="Maven Pr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Maven Pro"/>
              <a:buChar char="●"/>
            </a:pPr>
            <a:r>
              <a:rPr lang="en" sz="2000">
                <a:latin typeface="Maven Pro"/>
                <a:ea typeface="Maven Pro"/>
                <a:cs typeface="Maven Pro"/>
                <a:sym typeface="Maven Pro"/>
              </a:rPr>
              <a:t>User recommendations as they browse</a:t>
            </a:r>
            <a:endParaRPr sz="2000"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000"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45"/>
          <p:cNvSpPr txBox="1"/>
          <p:nvPr/>
        </p:nvSpPr>
        <p:spPr>
          <a:xfrm>
            <a:off x="1673175" y="416100"/>
            <a:ext cx="71451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solidFill>
                  <a:srgbClr val="E04F5F"/>
                </a:solidFill>
                <a:latin typeface="Maven Pro"/>
                <a:ea typeface="Maven Pro"/>
                <a:cs typeface="Maven Pro"/>
                <a:sym typeface="Maven Pro"/>
              </a:rPr>
              <a:t>Programming with Data</a:t>
            </a:r>
            <a:endParaRPr/>
          </a:p>
        </p:txBody>
      </p:sp>
      <p:pic>
        <p:nvPicPr>
          <p:cNvPr id="640" name="Google Shape;640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5375" y="1351975"/>
            <a:ext cx="43815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1" name="Google Shape;641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44474" y="2248899"/>
            <a:ext cx="5460976" cy="208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